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88" r:id="rId26"/>
    <p:sldId id="289" r:id="rId27"/>
    <p:sldId id="279" r:id="rId28"/>
    <p:sldId id="292" r:id="rId29"/>
    <p:sldId id="280" r:id="rId30"/>
    <p:sldId id="297" r:id="rId31"/>
    <p:sldId id="281" r:id="rId32"/>
    <p:sldId id="290" r:id="rId33"/>
    <p:sldId id="298" r:id="rId34"/>
    <p:sldId id="282" r:id="rId35"/>
    <p:sldId id="283" r:id="rId36"/>
    <p:sldId id="293" r:id="rId37"/>
    <p:sldId id="295" r:id="rId38"/>
    <p:sldId id="294" r:id="rId39"/>
    <p:sldId id="296" r:id="rId40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60"/>
  </p:normalViewPr>
  <p:slideViewPr>
    <p:cSldViewPr>
      <p:cViewPr varScale="1">
        <p:scale>
          <a:sx n="79" d="100"/>
          <a:sy n="79" d="100"/>
        </p:scale>
        <p:origin x="10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3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3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9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48578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FC5F10"/>
                </a:solidFill>
                <a:latin typeface="Snap ITC" panose="04040A07060A02020202" pitchFamily="82" charset="0"/>
              </a:defRPr>
            </a:lvl1pPr>
          </a:lstStyle>
          <a:p>
            <a:endParaRPr lang="fr-FR" dirty="0"/>
          </a:p>
        </p:txBody>
      </p:sp>
      <p:sp>
        <p:nvSpPr>
          <p:cNvPr id="1048582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6840760" cy="5400600"/>
          </a:xfrm>
          <a:prstGeom prst="rect">
            <a:avLst/>
          </a:prstGeom>
          <a:ln>
            <a:solidFill>
              <a:srgbClr val="FE6600"/>
            </a:solidFill>
          </a:ln>
        </p:spPr>
        <p:txBody>
          <a:bodyPr/>
          <a:lstStyle>
            <a:lvl1pPr>
              <a:defRPr sz="2800">
                <a:latin typeface="Maiandra GD" pitchFamily="34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empus Sans ITC" pitchFamily="82" charset="0"/>
              </a:defRPr>
            </a:lvl1pPr>
          </a:lstStyle>
          <a:p>
            <a:endParaRPr lang="fr-FR" dirty="0"/>
          </a:p>
        </p:txBody>
      </p:sp>
      <p:sp>
        <p:nvSpPr>
          <p:cNvPr id="1048631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6840760" cy="5400600"/>
          </a:xfrm>
          <a:prstGeom prst="rect">
            <a:avLst/>
          </a:prstGeom>
          <a:ln>
            <a:solidFill>
              <a:srgbClr val="FE6600"/>
            </a:solidFill>
          </a:ln>
        </p:spPr>
        <p:txBody>
          <a:bodyPr/>
          <a:lstStyle>
            <a:lvl1pPr>
              <a:defRPr sz="2800">
                <a:latin typeface="Maiandra GD" pitchFamily="34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6840760" cy="5400600"/>
          </a:xfrm>
          <a:prstGeom prst="rect">
            <a:avLst/>
          </a:prstGeom>
          <a:ln>
            <a:solidFill>
              <a:srgbClr val="FE6600"/>
            </a:solidFill>
          </a:ln>
        </p:spPr>
        <p:txBody>
          <a:bodyPr/>
          <a:lstStyle>
            <a:lvl1pPr>
              <a:defRPr sz="2800">
                <a:latin typeface="Maiandra GD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4863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empus Sans ITC" pitchFamily="82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 descr="C:\Users\Coucou\Documents\Websites\Powerpoint Templates\New\Sources\26B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TextBox 1048575"/>
          <p:cNvSpPr txBox="1"/>
          <p:nvPr/>
        </p:nvSpPr>
        <p:spPr>
          <a:xfrm>
            <a:off x="7885112" y="6372225"/>
            <a:ext cx="1008379" cy="3717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fr-FR" altLang="en-US" b="1">
                <a:solidFill>
                  <a:schemeClr val="lt1"/>
                </a:solidFill>
              </a:rPr>
              <a:t>Page </a:t>
            </a:r>
            <a:fld id="{566ABCEB-ACFC-4714-9973-3DA970169C29}" type="slidenum">
              <a:rPr lang="fr-FR" altLang="en-US" b="1">
                <a:solidFill>
                  <a:schemeClr val="lt1"/>
                </a:solidFill>
              </a:rPr>
              <a:pPr lvl="0" eaLnBrk="1" latinLnBrk="1" hangingPunct="1"/>
              <a:t>‹#›</a:t>
            </a:fld>
            <a:endParaRPr lang="fr-FR" altLang="en-US" b="1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TextBox 1048578"/>
          <p:cNvSpPr txBox="1"/>
          <p:nvPr/>
        </p:nvSpPr>
        <p:spPr>
          <a:xfrm>
            <a:off x="539750" y="188912"/>
            <a:ext cx="7058025" cy="8430722"/>
          </a:xfrm>
          <a:prstGeom prst="rect">
            <a:avLst/>
          </a:prstGeom>
          <a:noFill/>
          <a:ln>
            <a:noFill/>
          </a:ln>
        </p:spPr>
        <p:txBody>
          <a:bodyPr vert="horz" lIns="180000" tIns="180000" rIns="180000" bIns="18000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4400" b="1">
                <a:solidFill>
                  <a:srgbClr val="FC5F10"/>
                </a:solidFill>
                <a:latin typeface="Snap ITC" pitchFamily="82" charset="0"/>
              </a:rPr>
              <a:t>UNIT 3</a:t>
            </a:r>
          </a:p>
          <a:p>
            <a:pPr lvl="0" algn="ctr" eaLnBrk="1" latinLnBrk="1" hangingPunct="1"/>
            <a:endParaRPr lang="en-US" altLang="en-US" sz="4400" b="1">
              <a:solidFill>
                <a:srgbClr val="FE6600"/>
              </a:solidFill>
              <a:latin typeface="Snap ITC" pitchFamily="82" charset="0"/>
            </a:endParaRPr>
          </a:p>
          <a:p>
            <a:pPr lvl="0" algn="ctr" eaLnBrk="1" latinLnBrk="1" hangingPunct="1"/>
            <a:endParaRPr lang="en-US" altLang="en-US" sz="4400" b="1">
              <a:solidFill>
                <a:srgbClr val="FE6600"/>
              </a:solidFill>
              <a:latin typeface="Snap ITC" pitchFamily="82" charset="0"/>
            </a:endParaRPr>
          </a:p>
          <a:p>
            <a:pPr lvl="0"/>
            <a:r>
              <a:rPr lang="en-US" altLang="en-US" sz="4400" b="1" i="1">
                <a:solidFill>
                  <a:srgbClr val="4597A0"/>
                </a:solidFill>
                <a:latin typeface="Snap ITC" pitchFamily="82" charset="0"/>
              </a:rPr>
              <a:t>Activity Planning,</a:t>
            </a:r>
          </a:p>
          <a:p>
            <a:pPr lvl="0"/>
            <a:endParaRPr lang="en-US" altLang="en-US" sz="4400" b="1" i="1">
              <a:solidFill>
                <a:srgbClr val="4597A0"/>
              </a:solidFill>
              <a:latin typeface="Snap ITC" pitchFamily="82" charset="0"/>
            </a:endParaRPr>
          </a:p>
          <a:p>
            <a:pPr lvl="0"/>
            <a:r>
              <a:rPr lang="en-US" altLang="en-US" sz="4400" b="1" i="1">
                <a:solidFill>
                  <a:srgbClr val="4597A0"/>
                </a:solidFill>
                <a:latin typeface="Snap ITC" pitchFamily="82" charset="0"/>
              </a:rPr>
              <a:t>   Risk Management</a:t>
            </a:r>
          </a:p>
          <a:p>
            <a:pPr lvl="0" algn="ctr"/>
            <a:r>
              <a:rPr lang="en-US" altLang="en-US" sz="4400" b="1" i="1">
                <a:solidFill>
                  <a:srgbClr val="FF0000"/>
                </a:solidFill>
                <a:latin typeface="Snap ITC" pitchFamily="82" charset="0"/>
              </a:rPr>
              <a:t>&amp; 	</a:t>
            </a:r>
          </a:p>
          <a:p>
            <a:pPr lvl="0"/>
            <a:r>
              <a:rPr lang="en-US" altLang="en-US" sz="4400" b="1" i="1">
                <a:solidFill>
                  <a:srgbClr val="4597A0"/>
                </a:solidFill>
                <a:latin typeface="Snap ITC" pitchFamily="82" charset="0"/>
              </a:rPr>
              <a:t>Resource Allocation </a:t>
            </a:r>
            <a:r>
              <a:rPr lang="en-US" altLang="en-US" sz="4400"/>
              <a:t>	</a:t>
            </a:r>
          </a:p>
          <a:p>
            <a:pPr lvl="0"/>
            <a:r>
              <a:rPr lang="en-US" altLang="en-US" sz="4400" b="1" i="1">
                <a:solidFill>
                  <a:srgbClr val="4597A0"/>
                </a:solidFill>
                <a:latin typeface="Snap ITC" pitchFamily="82" charset="0"/>
              </a:rPr>
              <a:t> </a:t>
            </a:r>
            <a:r>
              <a:rPr lang="en-US" altLang="en-US" sz="4400"/>
              <a:t>	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4.</a:t>
            </a:r>
            <a:r>
              <a:rPr lang="en-US" altLang="en-US" b="1">
                <a:solidFill>
                  <a:schemeClr val="dk1"/>
                </a:solidFill>
                <a:latin typeface="Maiandra GD" pitchFamily="34" charset="0"/>
              </a:rPr>
              <a:t> Estimate Activity Duration</a:t>
            </a:r>
          </a:p>
        </p:txBody>
      </p:sp>
      <p:sp>
        <p:nvSpPr>
          <p:cNvPr id="1048597" name="Content Placeholder 1048596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1409700"/>
            <a:ext cx="6480175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5. </a:t>
            </a:r>
            <a:r>
              <a:rPr lang="en-US" altLang="en-US" b="1">
                <a:solidFill>
                  <a:schemeClr val="dk1"/>
                </a:solidFill>
                <a:latin typeface="Maiandra GD" pitchFamily="34" charset="0"/>
              </a:rPr>
              <a:t>Develop Schedule</a:t>
            </a:r>
          </a:p>
        </p:txBody>
      </p:sp>
      <p:sp>
        <p:nvSpPr>
          <p:cNvPr id="1048599" name="Content Placeholder 1048598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6624637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6. </a:t>
            </a:r>
            <a:r>
              <a:rPr lang="en-US" altLang="en-US" b="1">
                <a:solidFill>
                  <a:schemeClr val="dk1"/>
                </a:solidFill>
                <a:latin typeface="Maiandra GD" pitchFamily="34" charset="0"/>
              </a:rPr>
              <a:t>Control Schedule</a:t>
            </a:r>
          </a:p>
        </p:txBody>
      </p:sp>
      <p:sp>
        <p:nvSpPr>
          <p:cNvPr id="1048601" name="Content Placeholder 1048600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6624637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>
                <a:solidFill>
                  <a:srgbClr val="FC5F10"/>
                </a:solidFill>
                <a:latin typeface="Snap ITC" pitchFamily="82" charset="0"/>
              </a:rPr>
              <a:t>Projects and Activities 	</a:t>
            </a:r>
            <a:r>
              <a:t/>
            </a:r>
            <a:br/>
            <a:endParaRPr lang="en-US" altLang="en-US">
              <a:solidFill>
                <a:srgbClr val="FC5F10"/>
              </a:solidFill>
              <a:latin typeface="Snap ITC" pitchFamily="82" charset="0"/>
            </a:endParaRPr>
          </a:p>
        </p:txBody>
      </p:sp>
      <p:pic>
        <p:nvPicPr>
          <p:cNvPr id="2097163" name="Content Placeholder 2097162"/>
          <p:cNvPicPr>
            <a:picLocks noGrp="1"/>
          </p:cNvPicPr>
          <p:nvPr>
            <p:ph idx="1"/>
          </p:nvPr>
        </p:nvPicPr>
        <p:blipFill>
          <a:blip r:embed="rId2"/>
          <a:srcRect l="5373" t="22102" r="4604" b="7407"/>
          <a:stretch>
            <a:fillRect/>
          </a:stretch>
        </p:blipFill>
        <p:spPr>
          <a:xfrm>
            <a:off x="468312" y="1557337"/>
            <a:ext cx="7488237" cy="496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Identifying Activities</a:t>
            </a:r>
          </a:p>
        </p:txBody>
      </p:sp>
      <p:pic>
        <p:nvPicPr>
          <p:cNvPr id="2097164" name="Content Placeholder 2097163"/>
          <p:cNvPicPr>
            <a:picLocks noGrp="1"/>
          </p:cNvPicPr>
          <p:nvPr>
            <p:ph idx="1"/>
          </p:nvPr>
        </p:nvPicPr>
        <p:blipFill>
          <a:blip r:embed="rId2"/>
          <a:srcRect t="19186" b="35548"/>
          <a:stretch>
            <a:fillRect/>
          </a:stretch>
        </p:blipFill>
        <p:spPr>
          <a:xfrm>
            <a:off x="468312" y="1844675"/>
            <a:ext cx="6840537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1. Activity Based approach  </a:t>
            </a:r>
            <a:endParaRPr lang="en-US" sz="4000" dirty="0"/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creating a list of all activities</a:t>
            </a:r>
          </a:p>
          <a:p>
            <a:r>
              <a:rPr lang="en-US" smtClean="0"/>
              <a:t>Require brainstorming session</a:t>
            </a:r>
          </a:p>
          <a:p>
            <a:r>
              <a:rPr lang="en-US" smtClean="0"/>
              <a:t>Divide project into main life cycle and consider separately</a:t>
            </a:r>
          </a:p>
          <a:p>
            <a:r>
              <a:rPr lang="en-US" smtClean="0"/>
              <a:t>Generating task list WBS</a:t>
            </a:r>
          </a:p>
          <a:p>
            <a:r>
              <a:rPr lang="en-US" smtClean="0"/>
              <a:t>Is a structuring activites</a:t>
            </a:r>
          </a:p>
          <a:p>
            <a:r>
              <a:rPr lang="en-US" smtClean="0"/>
              <a:t>Task catalogue-include task defination composed of non overlapping activities.</a:t>
            </a:r>
          </a:p>
          <a:p>
            <a:r>
              <a:rPr lang="en-US" smtClean="0"/>
              <a:t>Higher level nodes  - collection of activities 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6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2. Product </a:t>
            </a:r>
            <a:r>
              <a:rPr lang="en-US" sz="4000" dirty="0"/>
              <a:t>based approach</a:t>
            </a:r>
          </a:p>
        </p:txBody>
      </p:sp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Producing a </a:t>
            </a:r>
            <a:r>
              <a:rPr lang="en-US" dirty="0">
                <a:solidFill>
                  <a:srgbClr val="FF0000"/>
                </a:solidFill>
              </a:rPr>
              <a:t>product breakdown structure</a:t>
            </a:r>
            <a:r>
              <a:rPr lang="en-US" dirty="0"/>
              <a:t> </a:t>
            </a:r>
            <a:r>
              <a:rPr lang="en-US" dirty="0" smtClean="0"/>
              <a:t>(PBS) and </a:t>
            </a:r>
            <a:r>
              <a:rPr lang="en-US" dirty="0">
                <a:solidFill>
                  <a:srgbClr val="FF0000"/>
                </a:solidFill>
              </a:rPr>
              <a:t>product flow </a:t>
            </a:r>
            <a:r>
              <a:rPr lang="en-US" dirty="0" smtClean="0">
                <a:solidFill>
                  <a:srgbClr val="FF0000"/>
                </a:solidFill>
              </a:rPr>
              <a:t>diagram </a:t>
            </a:r>
            <a:r>
              <a:rPr lang="en-US" dirty="0"/>
              <a:t>(PFD)</a:t>
            </a:r>
          </a:p>
          <a:p>
            <a:r>
              <a:rPr lang="en-US" dirty="0"/>
              <a:t>PFD for each product</a:t>
            </a:r>
          </a:p>
          <a:p>
            <a:r>
              <a:rPr lang="en-US" dirty="0"/>
              <a:t>Transform Ordered list of activities</a:t>
            </a:r>
          </a:p>
          <a:p>
            <a:r>
              <a:rPr lang="en-US" dirty="0" smtClean="0"/>
              <a:t>Use </a:t>
            </a:r>
            <a:r>
              <a:rPr lang="en-US" dirty="0"/>
              <a:t>of methodology - SSADM or USDP</a:t>
            </a:r>
          </a:p>
          <a:p>
            <a:r>
              <a:rPr lang="en-US" dirty="0"/>
              <a:t>SSADM - reference manual provide generic PBSs</a:t>
            </a:r>
          </a:p>
          <a:p>
            <a:r>
              <a:rPr lang="en-US" dirty="0"/>
              <a:t> USDP - referred to as artifacts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3. Hybrid approach</a:t>
            </a:r>
            <a:endParaRPr lang="en-US" sz="4000" dirty="0"/>
          </a:p>
        </p:txBody>
      </p:sp>
      <p:sp>
        <p:nvSpPr>
          <p:cNvPr id="1048609" name="Content Placeholder 104860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Structuring </a:t>
            </a: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product Based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activity based</a:t>
            </a:r>
            <a:r>
              <a:rPr lang="en-US" dirty="0"/>
              <a:t> might be influenced by the nature of project and particular method adopted</a:t>
            </a:r>
          </a:p>
          <a:p>
            <a:r>
              <a:rPr lang="en-US" dirty="0"/>
              <a:t>MITP methodology - IBM recommended five levels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Level 1 </a:t>
            </a:r>
            <a:r>
              <a:rPr lang="en-US" dirty="0"/>
              <a:t>: project 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Level 2 </a:t>
            </a:r>
            <a:r>
              <a:rPr lang="en-US" dirty="0"/>
              <a:t>: deliverables 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Level 3</a:t>
            </a:r>
            <a:r>
              <a:rPr lang="en-US" dirty="0"/>
              <a:t> : components 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Level 4</a:t>
            </a:r>
            <a:r>
              <a:rPr lang="en-US" dirty="0"/>
              <a:t> : work packages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Level 5</a:t>
            </a:r>
            <a:r>
              <a:rPr lang="en-US" dirty="0"/>
              <a:t> :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>
          <a:xfrm>
            <a:off x="468312" y="188912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sz="3600" dirty="0">
                <a:solidFill>
                  <a:srgbClr val="FC5F10"/>
                </a:solidFill>
                <a:latin typeface="Snap ITC" pitchFamily="82" charset="0"/>
              </a:rPr>
              <a:t>Sequencing and Scheduling </a:t>
            </a:r>
            <a:r>
              <a:rPr lang="en-US" altLang="en-US" sz="3600" dirty="0" smtClean="0">
                <a:solidFill>
                  <a:srgbClr val="FC5F10"/>
                </a:solidFill>
                <a:latin typeface="Snap ITC" pitchFamily="82" charset="0"/>
              </a:rPr>
              <a:t/>
            </a:r>
            <a:br>
              <a:rPr lang="en-US" altLang="en-US" sz="3600" dirty="0" smtClean="0">
                <a:solidFill>
                  <a:srgbClr val="FC5F10"/>
                </a:solidFill>
                <a:latin typeface="Snap ITC" pitchFamily="82" charset="0"/>
              </a:rPr>
            </a:br>
            <a:r>
              <a:rPr lang="en-US" altLang="en-US" sz="3600" dirty="0" smtClean="0">
                <a:solidFill>
                  <a:srgbClr val="FC5F10"/>
                </a:solidFill>
                <a:latin typeface="Snap ITC" pitchFamily="82" charset="0"/>
              </a:rPr>
              <a:t>Activities </a:t>
            </a:r>
            <a:r>
              <a:rPr lang="en-US" altLang="en-US" sz="3600" dirty="0">
                <a:solidFill>
                  <a:srgbClr val="FC5F10"/>
                </a:solidFill>
                <a:latin typeface="Snap ITC" pitchFamily="82" charset="0"/>
              </a:rPr>
              <a:t>	</a:t>
            </a:r>
            <a:r>
              <a:rPr dirty="0"/>
              <a:t/>
            </a:r>
            <a:br>
              <a:rPr dirty="0"/>
            </a:br>
            <a:endParaRPr lang="en-US" altLang="en-US" sz="3600" dirty="0">
              <a:solidFill>
                <a:srgbClr val="FC5F10"/>
              </a:solidFill>
              <a:latin typeface="Snap ITC" pitchFamily="82" charset="0"/>
            </a:endParaRPr>
          </a:p>
        </p:txBody>
      </p:sp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>
          <a:xfrm>
            <a:off x="395287" y="1484312"/>
            <a:ext cx="7300913" cy="51847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r>
              <a:rPr lang="en-US" altLang="en-US" sz="2200" dirty="0">
                <a:latin typeface="Maiandra GD" pitchFamily="34" charset="0"/>
              </a:rPr>
              <a:t>We will require a schedule </a:t>
            </a:r>
            <a:r>
              <a:rPr lang="en-US" altLang="en-US" sz="2200" dirty="0">
                <a:solidFill>
                  <a:srgbClr val="FF0000"/>
                </a:solidFill>
                <a:latin typeface="Maiandra GD" pitchFamily="34" charset="0"/>
              </a:rPr>
              <a:t>throughout </a:t>
            </a:r>
            <a:r>
              <a:rPr lang="en-US" altLang="en-US" sz="2200" dirty="0">
                <a:latin typeface="Maiandra GD" pitchFamily="34" charset="0"/>
              </a:rPr>
              <a:t>a project</a:t>
            </a:r>
          </a:p>
          <a:p>
            <a:pPr lvl="0"/>
            <a:r>
              <a:rPr lang="en-US" altLang="en-US" sz="2200" dirty="0" smtClean="0">
                <a:latin typeface="Maiandra GD" pitchFamily="34" charset="0"/>
              </a:rPr>
              <a:t>One </a:t>
            </a:r>
            <a:r>
              <a:rPr lang="en-US" altLang="en-US" sz="2200" dirty="0">
                <a:latin typeface="Maiandra GD" pitchFamily="34" charset="0"/>
              </a:rPr>
              <a:t>way to present is </a:t>
            </a:r>
            <a:r>
              <a:rPr lang="en-US" altLang="en-US" sz="2200" dirty="0">
                <a:solidFill>
                  <a:srgbClr val="FF0000"/>
                </a:solidFill>
                <a:latin typeface="Maiandra GD" pitchFamily="34" charset="0"/>
              </a:rPr>
              <a:t>bar chart</a:t>
            </a:r>
          </a:p>
          <a:p>
            <a:r>
              <a:rPr lang="en-US" altLang="en-US" sz="2200" dirty="0">
                <a:latin typeface="Maiandra GD" pitchFamily="34" charset="0"/>
              </a:rPr>
              <a:t>Chart drawn up taking account Of the nature </a:t>
            </a:r>
            <a:r>
              <a:rPr lang="en-US" altLang="en-US" sz="2200" dirty="0" smtClean="0">
                <a:latin typeface="Maiandra GD" pitchFamily="34" charset="0"/>
              </a:rPr>
              <a:t>of</a:t>
            </a:r>
          </a:p>
          <a:p>
            <a:pPr marL="0" lvl="0" indent="0">
              <a:buNone/>
            </a:pPr>
            <a:r>
              <a:rPr lang="en-US" altLang="en-US" sz="2200" dirty="0" smtClean="0">
                <a:latin typeface="Maiandra GD" pitchFamily="34" charset="0"/>
              </a:rPr>
              <a:t> the </a:t>
            </a:r>
            <a:r>
              <a:rPr lang="en-US" altLang="en-US" sz="2200" dirty="0">
                <a:latin typeface="Maiandra GD" pitchFamily="34" charset="0"/>
              </a:rPr>
              <a:t>development process(certain task complete </a:t>
            </a:r>
            <a:endParaRPr lang="en-US" altLang="en-US" sz="2200" dirty="0" smtClean="0">
              <a:latin typeface="Maiandra GD" pitchFamily="34" charset="0"/>
            </a:endParaRPr>
          </a:p>
          <a:p>
            <a:pPr marL="0" lvl="0" indent="0">
              <a:buNone/>
            </a:pPr>
            <a:r>
              <a:rPr lang="en-US" altLang="en-US" sz="2200" dirty="0" smtClean="0">
                <a:latin typeface="Maiandra GD" pitchFamily="34" charset="0"/>
              </a:rPr>
              <a:t>before </a:t>
            </a:r>
            <a:r>
              <a:rPr lang="en-US" altLang="en-US" sz="2200" dirty="0">
                <a:latin typeface="Maiandra GD" pitchFamily="34" charset="0"/>
              </a:rPr>
              <a:t>other May start) and resources are available.</a:t>
            </a:r>
          </a:p>
          <a:p>
            <a:pPr lvl="0"/>
            <a:r>
              <a:rPr lang="en-US" altLang="en-US" sz="2200" dirty="0">
                <a:latin typeface="Maiandra GD" pitchFamily="34" charset="0"/>
              </a:rPr>
              <a:t>Two things - </a:t>
            </a:r>
            <a:r>
              <a:rPr lang="en-US" altLang="en-US" sz="2200" b="1" dirty="0">
                <a:solidFill>
                  <a:srgbClr val="FF0000"/>
                </a:solidFill>
                <a:latin typeface="Maiandra GD" pitchFamily="34" charset="0"/>
              </a:rPr>
              <a:t>sequenced the tasks </a:t>
            </a:r>
            <a:r>
              <a:rPr lang="en-US" altLang="en-US" sz="2200" b="1" dirty="0">
                <a:solidFill>
                  <a:schemeClr val="tx1"/>
                </a:solidFill>
                <a:latin typeface="Maiandra GD" pitchFamily="34" charset="0"/>
              </a:rPr>
              <a:t>and </a:t>
            </a:r>
            <a:r>
              <a:rPr lang="en-US" altLang="en-US" sz="2200" b="1" dirty="0">
                <a:solidFill>
                  <a:srgbClr val="FF0000"/>
                </a:solidFill>
                <a:latin typeface="Maiandra GD" pitchFamily="34" charset="0"/>
              </a:rPr>
              <a:t>scheduled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Maiandra GD" pitchFamily="34" charset="0"/>
              </a:rPr>
              <a:t>th</a:t>
            </a:r>
            <a:r>
              <a:rPr lang="en-US" altLang="en-US" sz="2200" b="1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latin typeface="Maiandra GD" pitchFamily="34" charset="0"/>
              </a:rPr>
              <a:t>tasks</a:t>
            </a:r>
          </a:p>
          <a:p>
            <a:pPr lvl="0"/>
            <a:r>
              <a:rPr lang="en-US" altLang="en-US" sz="2200" dirty="0">
                <a:latin typeface="Maiandra GD" pitchFamily="34" charset="0"/>
              </a:rPr>
              <a:t>For small project - sequenced-scheduling </a:t>
            </a:r>
            <a:r>
              <a:rPr lang="en-US" altLang="en-US" sz="2200" b="1" dirty="0">
                <a:solidFill>
                  <a:srgbClr val="FF0000"/>
                </a:solidFill>
                <a:latin typeface="Maiandra GD" pitchFamily="34" charset="0"/>
              </a:rPr>
              <a:t>combined</a:t>
            </a:r>
          </a:p>
          <a:p>
            <a:pPr lvl="0"/>
            <a:r>
              <a:rPr lang="en-US" altLang="en-US" sz="2200" dirty="0">
                <a:latin typeface="Maiandra GD" pitchFamily="34" charset="0"/>
              </a:rPr>
              <a:t>For large project -sequenced -scheduling </a:t>
            </a:r>
            <a:r>
              <a:rPr lang="en-US" altLang="en-US" sz="2200" dirty="0" smtClean="0">
                <a:latin typeface="Maiandra GD" pitchFamily="34" charset="0"/>
              </a:rPr>
              <a:t>done</a:t>
            </a:r>
          </a:p>
          <a:p>
            <a:pPr marL="0" lvl="0" indent="0"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Maiandra GD" pitchFamily="34" charset="0"/>
              </a:rPr>
              <a:t>     separately</a:t>
            </a:r>
          </a:p>
          <a:p>
            <a:pPr marL="0" lvl="0" indent="0">
              <a:buNone/>
            </a:pPr>
            <a:endParaRPr lang="en-US" altLang="en-US" sz="2200" b="1" dirty="0">
              <a:solidFill>
                <a:srgbClr val="FF0000"/>
              </a:solidFill>
              <a:latin typeface="Maiandra GD" pitchFamily="34" charset="0"/>
            </a:endParaRPr>
          </a:p>
          <a:p>
            <a:pPr lvl="0"/>
            <a:r>
              <a:rPr lang="en-US" altLang="en-US" sz="2200" dirty="0">
                <a:latin typeface="Maiandra GD" pitchFamily="34" charset="0"/>
              </a:rPr>
              <a:t>Sequencing - logical relationship</a:t>
            </a:r>
          </a:p>
          <a:p>
            <a:pPr lvl="0"/>
            <a:r>
              <a:rPr lang="en-US" altLang="en-US" sz="2200" dirty="0">
                <a:latin typeface="Maiandra GD" pitchFamily="34" charset="0"/>
              </a:rPr>
              <a:t>Scheduling -resources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Title 1048579"/>
          <p:cNvSpPr>
            <a:spLocks noGrp="1"/>
          </p:cNvSpPr>
          <p:nvPr>
            <p:ph type="ctrTitle"/>
          </p:nvPr>
        </p:nvSpPr>
        <p:spPr>
          <a:xfrm>
            <a:off x="0" y="6207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algn="ctr">
              <a:defRPr sz="4400"/>
            </a:lvl1pPr>
          </a:lstStyle>
          <a:p>
            <a:pPr lvl="0"/>
            <a:r>
              <a:rPr lang="en-US" altLang="en-US" b="1" i="1">
                <a:solidFill>
                  <a:srgbClr val="FC5F10"/>
                </a:solidFill>
                <a:latin typeface="Snap ITC" pitchFamily="82" charset="0"/>
              </a:rPr>
              <a:t>Chapter 1</a:t>
            </a:r>
            <a:r>
              <a:t/>
            </a:r>
            <a:br/>
            <a:r>
              <a:t/>
            </a:r>
            <a:br/>
            <a:r>
              <a:rPr lang="en-US" altLang="en-US" sz="4800" b="1" i="1">
                <a:solidFill>
                  <a:srgbClr val="4597A0"/>
                </a:solidFill>
                <a:latin typeface="Snap ITC" pitchFamily="82" charset="0"/>
              </a:rPr>
              <a:t>Activity Planning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>
          <a:xfrm>
            <a:off x="395287" y="333375"/>
            <a:ext cx="8497888" cy="6335712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65" name="Picture 2097164" descr="06-0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208962" cy="576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Planning models</a:t>
            </a:r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b="1" dirty="0">
                <a:solidFill>
                  <a:srgbClr val="FF0000"/>
                </a:solidFill>
              </a:rPr>
              <a:t>project activities </a:t>
            </a:r>
            <a:r>
              <a:rPr lang="en-US" dirty="0"/>
              <a:t>and their </a:t>
            </a:r>
            <a:r>
              <a:rPr lang="en-US" b="1" dirty="0">
                <a:solidFill>
                  <a:srgbClr val="FF0000"/>
                </a:solidFill>
              </a:rPr>
              <a:t>relationship</a:t>
            </a:r>
            <a:r>
              <a:rPr lang="en-US" dirty="0"/>
              <a:t> as a </a:t>
            </a:r>
            <a:r>
              <a:rPr lang="en-US" dirty="0" smtClean="0"/>
              <a:t>network</a:t>
            </a:r>
          </a:p>
          <a:p>
            <a:endParaRPr lang="en-US" dirty="0"/>
          </a:p>
          <a:p>
            <a:r>
              <a:rPr lang="en-US" dirty="0"/>
              <a:t>In network- </a:t>
            </a:r>
            <a:r>
              <a:rPr lang="en-US" u="sng" dirty="0"/>
              <a:t>time</a:t>
            </a:r>
            <a:r>
              <a:rPr lang="en-US" dirty="0"/>
              <a:t> flows from </a:t>
            </a:r>
            <a:r>
              <a:rPr lang="en-US" b="1" dirty="0">
                <a:solidFill>
                  <a:srgbClr val="FF0000"/>
                </a:solidFill>
              </a:rPr>
              <a:t>left to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Techniques developed in 1950s - CPM and PERT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Both this techniques used an </a:t>
            </a:r>
            <a:r>
              <a:rPr lang="en-US" b="1" dirty="0">
                <a:solidFill>
                  <a:srgbClr val="FF0000"/>
                </a:solidFill>
              </a:rPr>
              <a:t>activity on arrow</a:t>
            </a:r>
            <a:r>
              <a:rPr lang="en-US" dirty="0"/>
              <a:t> </a:t>
            </a:r>
            <a:r>
              <a:rPr lang="en-US" u="sng" dirty="0"/>
              <a:t>approach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activity on node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28600"/>
            <a:ext cx="8220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83629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4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Formulating a network model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395536" y="1752600"/>
            <a:ext cx="6840760" cy="4916760"/>
          </a:xfrm>
        </p:spPr>
        <p:txBody>
          <a:bodyPr/>
          <a:lstStyle/>
          <a:p>
            <a:r>
              <a:rPr lang="en-US" dirty="0"/>
              <a:t>First stage is creating a modeI -represent </a:t>
            </a:r>
            <a:r>
              <a:rPr lang="en-US" u="sng" dirty="0"/>
              <a:t>activities</a:t>
            </a:r>
            <a:r>
              <a:rPr lang="en-US" dirty="0"/>
              <a:t> and </a:t>
            </a:r>
            <a:r>
              <a:rPr lang="en-US" u="sng" dirty="0"/>
              <a:t>interrelationships</a:t>
            </a:r>
            <a:r>
              <a:rPr lang="en-US" dirty="0"/>
              <a:t> as a </a:t>
            </a:r>
            <a:r>
              <a:rPr lang="en-US" b="1" dirty="0">
                <a:solidFill>
                  <a:srgbClr val="FF0000"/>
                </a:solidFill>
              </a:rPr>
              <a:t>graph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Activity on node- nodes(boxes) ,lines shows dependencies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>
          <a:xfrm>
            <a:off x="395536" y="96574"/>
            <a:ext cx="6840760" cy="6572786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b="1" dirty="0" smtClean="0">
                <a:solidFill>
                  <a:srgbClr val="FF0000"/>
                </a:solidFill>
              </a:rPr>
              <a:t>CONSTRUCTING PRECEDENCE NETWORKS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Rules </a:t>
            </a:r>
            <a:r>
              <a:rPr lang="en-US" sz="2000" u="sng" dirty="0" smtClean="0"/>
              <a:t>for </a:t>
            </a:r>
            <a:r>
              <a:rPr lang="en-US" sz="2000" u="sng" dirty="0"/>
              <a:t>construction 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A project network </a:t>
            </a:r>
            <a:r>
              <a:rPr lang="en-US" sz="2000" dirty="0"/>
              <a:t>-one start node -start activity with zero duration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A project network </a:t>
            </a:r>
            <a:r>
              <a:rPr lang="en-US" sz="2000" dirty="0"/>
              <a:t>- one end node - -finish only once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A node has duration- </a:t>
            </a:r>
            <a:r>
              <a:rPr lang="en-US" sz="2000" dirty="0"/>
              <a:t>activities take time to execute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Links have no duration </a:t>
            </a:r>
            <a:r>
              <a:rPr lang="en-US" sz="2000" dirty="0"/>
              <a:t>- represent relationship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Precedents are the immediate proceeding activities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57340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4800"/>
            <a:ext cx="6840760" cy="636456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 dirty="0" smtClean="0"/>
              <a:t>6. </a:t>
            </a:r>
            <a:r>
              <a:rPr lang="en-US" sz="2400" b="1" dirty="0" smtClean="0">
                <a:solidFill>
                  <a:srgbClr val="FF0000"/>
                </a:solidFill>
              </a:rPr>
              <a:t>Time </a:t>
            </a:r>
            <a:r>
              <a:rPr lang="en-US" sz="2400" b="1" dirty="0">
                <a:solidFill>
                  <a:srgbClr val="FF0000"/>
                </a:solidFill>
              </a:rPr>
              <a:t>moves from left to right </a:t>
            </a:r>
            <a:r>
              <a:rPr lang="en-US" sz="2400" dirty="0"/>
              <a:t>-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b="1" dirty="0" smtClean="0"/>
              <a:t>7. </a:t>
            </a:r>
            <a:r>
              <a:rPr lang="en-US" sz="2400" b="1" dirty="0" smtClean="0">
                <a:solidFill>
                  <a:srgbClr val="FF0000"/>
                </a:solidFill>
              </a:rPr>
              <a:t>Network </a:t>
            </a:r>
            <a:r>
              <a:rPr lang="en-US" sz="2400" b="1" dirty="0">
                <a:solidFill>
                  <a:srgbClr val="FF0000"/>
                </a:solidFill>
              </a:rPr>
              <a:t>may not contain loop</a:t>
            </a:r>
            <a:r>
              <a:rPr lang="en-US" sz="2400" dirty="0"/>
              <a:t>s - while loops sense for iteration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b="1" dirty="0" smtClean="0"/>
              <a:t>8. </a:t>
            </a: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network should not contain dangles </a:t>
            </a:r>
            <a:r>
              <a:rPr lang="en-US" sz="2400" dirty="0"/>
              <a:t>- activity is write users manual- indicate errors    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58197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31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>
          <a:xfrm>
            <a:off x="176862" y="214510"/>
            <a:ext cx="6840760" cy="64626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000" b="1" dirty="0" smtClean="0">
                <a:solidFill>
                  <a:srgbClr val="FF0000"/>
                </a:solidFill>
              </a:rPr>
              <a:t>REPRESENTING LAGGED ACTIVITIES</a:t>
            </a:r>
          </a:p>
          <a:p>
            <a:r>
              <a:rPr lang="en-US" sz="2600" dirty="0" smtClean="0"/>
              <a:t>Two </a:t>
            </a:r>
            <a:r>
              <a:rPr lang="en-US" sz="2600" dirty="0"/>
              <a:t>activities in parallel so long </a:t>
            </a:r>
            <a:r>
              <a:rPr lang="en-US" sz="2600" dirty="0" smtClean="0"/>
              <a:t>as </a:t>
            </a:r>
            <a:r>
              <a:rPr lang="en-US" sz="2600" dirty="0"/>
              <a:t>there is a lag between them </a:t>
            </a:r>
          </a:p>
          <a:p>
            <a:r>
              <a:rPr lang="en-US" sz="2600" dirty="0" smtClean="0"/>
              <a:t>Lag </a:t>
            </a:r>
            <a:r>
              <a:rPr lang="en-US" sz="2600" dirty="0"/>
              <a:t>with duration </a:t>
            </a:r>
            <a:r>
              <a:rPr lang="en-US" sz="2600" dirty="0" smtClean="0"/>
              <a:t>on </a:t>
            </a:r>
            <a:r>
              <a:rPr lang="en-US" sz="2600" dirty="0"/>
              <a:t>linking arrow </a:t>
            </a:r>
          </a:p>
          <a:p>
            <a:r>
              <a:rPr lang="en-US" sz="2600" dirty="0" smtClean="0"/>
              <a:t>Documenting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amendments </a:t>
            </a:r>
            <a:r>
              <a:rPr lang="en-US" sz="2600" dirty="0"/>
              <a:t>start one day after start of </a:t>
            </a:r>
            <a:r>
              <a:rPr lang="en-US" sz="2600" dirty="0" smtClean="0"/>
              <a:t>prototype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4" y="3200400"/>
            <a:ext cx="8267700" cy="32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1000"/>
            <a:ext cx="6840760" cy="6288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sz="2400" b="1" dirty="0">
                <a:solidFill>
                  <a:srgbClr val="FF0000"/>
                </a:solidFill>
              </a:rPr>
              <a:t>HAMMOCK ACTIVITIES</a:t>
            </a:r>
          </a:p>
          <a:p>
            <a:r>
              <a:rPr lang="en-US" dirty="0"/>
              <a:t>Themselves have zero duration - start at the same time as time as first </a:t>
            </a:r>
            <a:r>
              <a:rPr lang="en-US" dirty="0" smtClean="0"/>
              <a:t>"ham mocked" </a:t>
            </a:r>
            <a:r>
              <a:rPr lang="en-US" dirty="0"/>
              <a:t>activity and end at same time</a:t>
            </a:r>
          </a:p>
          <a:p>
            <a:r>
              <a:rPr lang="en-US" dirty="0"/>
              <a:t>4 labelling conventions </a:t>
            </a:r>
          </a:p>
          <a:p>
            <a:r>
              <a:rPr lang="en-US" dirty="0"/>
              <a:t>British standard BS 4335</a:t>
            </a:r>
          </a:p>
          <a:p>
            <a:r>
              <a:rPr lang="en-US" dirty="0"/>
              <a:t>Uniquely identified</a:t>
            </a:r>
          </a:p>
          <a:p>
            <a:r>
              <a:rPr lang="en-US" dirty="0"/>
              <a:t>Test take on module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8883"/>
            <a:ext cx="441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time duration </a:t>
            </a:r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Contain forward </a:t>
            </a:r>
            <a:r>
              <a:rPr lang="en-US" sz="2700" dirty="0" smtClean="0"/>
              <a:t>pass and </a:t>
            </a:r>
            <a:r>
              <a:rPr lang="en-US" sz="2700" dirty="0"/>
              <a:t>backward pass</a:t>
            </a:r>
          </a:p>
          <a:p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553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048582"/>
          <p:cNvSpPr>
            <a:spLocks noGrp="1"/>
          </p:cNvSpPr>
          <p:nvPr>
            <p:ph type="title"/>
          </p:nvPr>
        </p:nvSpPr>
        <p:spPr>
          <a:xfrm>
            <a:off x="398462" y="260350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Introduction</a:t>
            </a:r>
            <a:r>
              <a:rPr lang="en-US" altLang="en-US" b="1" i="1">
                <a:solidFill>
                  <a:srgbClr val="FC5F10"/>
                </a:solidFill>
                <a:latin typeface="Snap ITC" pitchFamily="82" charset="0"/>
              </a:rPr>
              <a:t>  </a:t>
            </a:r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?</a:t>
            </a:r>
          </a:p>
        </p:txBody>
      </p:sp>
      <p:sp>
        <p:nvSpPr>
          <p:cNvPr id="1048584" name="Content Placeholder 1048583"/>
          <p:cNvSpPr>
            <a:spLocks noGrp="1"/>
          </p:cNvSpPr>
          <p:nvPr>
            <p:ph idx="1"/>
          </p:nvPr>
        </p:nvSpPr>
        <p:spPr>
          <a:xfrm>
            <a:off x="395287" y="1268412"/>
            <a:ext cx="8137525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2" y="1557337"/>
            <a:ext cx="7991475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0486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Forward pass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26330" r="7454" b="13545"/>
          <a:stretch/>
        </p:blipFill>
        <p:spPr bwMode="auto">
          <a:xfrm>
            <a:off x="685800" y="1447800"/>
            <a:ext cx="6324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>
          <a:xfrm>
            <a:off x="395536" y="304800"/>
            <a:ext cx="6840760" cy="6364560"/>
          </a:xfrm>
        </p:spPr>
        <p:txBody>
          <a:bodyPr/>
          <a:lstStyle/>
          <a:p>
            <a:r>
              <a:rPr lang="en-US" dirty="0"/>
              <a:t>Carried out to calculate earliest date</a:t>
            </a:r>
          </a:p>
          <a:p>
            <a:r>
              <a:rPr lang="en-US" dirty="0"/>
              <a:t>Carried out using actual dates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1447801"/>
            <a:ext cx="4953001" cy="5410200"/>
            <a:chOff x="609599" y="2362201"/>
            <a:chExt cx="7924802" cy="449579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33700" y="38100"/>
              <a:ext cx="3276600" cy="792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67656" y="2291255"/>
              <a:ext cx="1219198" cy="791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3901" y="2247901"/>
            <a:ext cx="5181600" cy="40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20262"/>
            <a:ext cx="6840760" cy="61490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" y="838200"/>
            <a:ext cx="594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0486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Backward pass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26665" r="2540"/>
          <a:stretch/>
        </p:blipFill>
        <p:spPr bwMode="auto">
          <a:xfrm>
            <a:off x="599090" y="1371600"/>
            <a:ext cx="641131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>
          <a:xfrm>
            <a:off x="395536" y="304800"/>
            <a:ext cx="6840760" cy="6364560"/>
          </a:xfrm>
        </p:spPr>
        <p:txBody>
          <a:bodyPr/>
          <a:lstStyle/>
          <a:p>
            <a:r>
              <a:rPr lang="en-US"/>
              <a:t>Calculate latest date.</a:t>
            </a:r>
          </a:p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990600"/>
            <a:ext cx="499766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5181600"/>
            <a:ext cx="499766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7526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criticaI path</a:t>
            </a:r>
          </a:p>
        </p:txBody>
      </p:sp>
      <p:sp>
        <p:nvSpPr>
          <p:cNvPr id="1048626" name="Content Placeholder 10486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 delay to any activity on critical path will delay completion of the project</a:t>
            </a:r>
          </a:p>
          <a:p>
            <a:r>
              <a:rPr lang="en-US"/>
              <a:t>Difference between earliest start date and latest start date vice versa finish date is known activity float</a:t>
            </a:r>
          </a:p>
          <a:p>
            <a:r>
              <a:rPr lang="en-US"/>
              <a:t> Float of zero-critical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Float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6840760" cy="5526360"/>
          </a:xfrm>
        </p:spPr>
        <p:txBody>
          <a:bodyPr/>
          <a:lstStyle/>
          <a:p>
            <a:r>
              <a:rPr lang="en-US" dirty="0" smtClean="0"/>
              <a:t>Belongs to the path to the network</a:t>
            </a:r>
            <a:endParaRPr lang="en-US" dirty="0"/>
          </a:p>
          <a:p>
            <a:r>
              <a:rPr lang="en-US" dirty="0" smtClean="0"/>
              <a:t>Measures Of an Activity : 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Free Float</a:t>
            </a:r>
          </a:p>
          <a:p>
            <a:r>
              <a:rPr lang="en-US" dirty="0"/>
              <a:t>Total </a:t>
            </a:r>
            <a:r>
              <a:rPr lang="en-US" b="1" dirty="0"/>
              <a:t>Float</a:t>
            </a:r>
            <a:r>
              <a:rPr lang="en-US" dirty="0"/>
              <a:t> is the amount of time that an activity can be delayed from its early start date without delaying the </a:t>
            </a:r>
            <a:r>
              <a:rPr lang="en-US" b="1" dirty="0" smtClean="0"/>
              <a:t>project</a:t>
            </a:r>
            <a:r>
              <a:rPr lang="en-US" dirty="0" smtClean="0"/>
              <a:t> finish </a:t>
            </a:r>
            <a:r>
              <a:rPr lang="en-US" dirty="0"/>
              <a:t>date. </a:t>
            </a:r>
            <a:endParaRPr lang="en-US" dirty="0" smtClean="0"/>
          </a:p>
          <a:p>
            <a:r>
              <a:rPr lang="en-US" b="1" dirty="0" smtClean="0"/>
              <a:t>Free </a:t>
            </a:r>
            <a:r>
              <a:rPr lang="en-US" b="1" dirty="0"/>
              <a:t>Float</a:t>
            </a:r>
            <a:r>
              <a:rPr lang="en-US" dirty="0"/>
              <a:t> is the amount of time that an activity can be delayed without delaying the early start date of any successor activity.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396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57200"/>
            <a:ext cx="6840760" cy="6212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6952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10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Interfering Float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1924" r="-75" b="31994"/>
          <a:stretch/>
        </p:blipFill>
        <p:spPr bwMode="auto">
          <a:xfrm>
            <a:off x="609600" y="1447800"/>
            <a:ext cx="647699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69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76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048584"/>
          <p:cNvSpPr>
            <a:spLocks noGrp="1"/>
          </p:cNvSpPr>
          <p:nvPr>
            <p:ph type="title"/>
          </p:nvPr>
        </p:nvSpPr>
        <p:spPr>
          <a:xfrm>
            <a:off x="33337" y="188912"/>
            <a:ext cx="8786812" cy="8493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sz="3600" b="1">
                <a:solidFill>
                  <a:srgbClr val="FC5F10"/>
                </a:solidFill>
                <a:latin typeface="Snap ITC" pitchFamily="82" charset="0"/>
              </a:rPr>
              <a:t>Objectives of Activity Planning</a:t>
            </a:r>
            <a:r>
              <a:rPr lang="en-US" altLang="en-US" sz="3600">
                <a:solidFill>
                  <a:srgbClr val="FC5F10"/>
                </a:solidFill>
                <a:latin typeface="Snap ITC" pitchFamily="82" charset="0"/>
              </a:rPr>
              <a:t>	</a:t>
            </a:r>
            <a:r>
              <a:t/>
            </a:r>
            <a:br/>
            <a:endParaRPr lang="en-US" altLang="en-US" sz="3600">
              <a:solidFill>
                <a:srgbClr val="FC5F10"/>
              </a:solidFill>
              <a:latin typeface="Snap ITC" pitchFamily="82" charset="0"/>
            </a:endParaRPr>
          </a:p>
        </p:txBody>
      </p:sp>
      <p:sp>
        <p:nvSpPr>
          <p:cNvPr id="1048586" name="Content Placeholder 1048585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rcRect l="5379" t="23219" r="5637" b="10780"/>
          <a:stretch>
            <a:fillRect/>
          </a:stretch>
        </p:blipFill>
        <p:spPr>
          <a:xfrm>
            <a:off x="539750" y="1484312"/>
            <a:ext cx="6465887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When to Plan ?</a:t>
            </a:r>
          </a:p>
        </p:txBody>
      </p:sp>
      <p:sp>
        <p:nvSpPr>
          <p:cNvPr id="1048588" name="Content Placeholder 1048587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r>
              <a:rPr lang="en-US" altLang="en-US" sz="2800">
                <a:latin typeface="Maiandra GD" pitchFamily="34" charset="0"/>
              </a:rPr>
              <a:t>Planning is an ongoing process of refinement, each iteration becoming more detailed and more accurate than last.</a:t>
            </a:r>
          </a:p>
          <a:p>
            <a:pPr lvl="0"/>
            <a:endParaRPr lang="en-US" altLang="en-US" sz="2800">
              <a:latin typeface="Maiandra GD" pitchFamily="34" charset="0"/>
            </a:endParaRPr>
          </a:p>
          <a:p>
            <a:pPr lvl="0"/>
            <a:r>
              <a:rPr lang="en-US" altLang="en-US" sz="2800">
                <a:latin typeface="Maiandra GD" pitchFamily="34" charset="0"/>
              </a:rPr>
              <a:t>During Feasibility study</a:t>
            </a:r>
          </a:p>
          <a:p>
            <a:pPr lvl="0"/>
            <a:r>
              <a:rPr lang="en-US" altLang="en-US" sz="2800">
                <a:latin typeface="Maiandra GD" pitchFamily="34" charset="0"/>
              </a:rPr>
              <a:t>Main purpose to estimate </a:t>
            </a:r>
          </a:p>
          <a:p>
            <a:pPr lvl="1"/>
            <a:r>
              <a:rPr lang="en-US" altLang="en-US"/>
              <a:t>Timescales</a:t>
            </a:r>
          </a:p>
          <a:p>
            <a:pPr lvl="1"/>
            <a:r>
              <a:rPr lang="en-US" altLang="en-US"/>
              <a:t>Risk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Project time management</a:t>
            </a:r>
          </a:p>
        </p:txBody>
      </p:sp>
      <p:pic>
        <p:nvPicPr>
          <p:cNvPr id="2097155" name="Content Placeholder 209715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7" y="1412875"/>
            <a:ext cx="8064500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1. </a:t>
            </a:r>
            <a:r>
              <a:rPr lang="en-US" altLang="en-US" sz="3600" b="1">
                <a:solidFill>
                  <a:schemeClr val="dk1"/>
                </a:solidFill>
                <a:latin typeface="Maiandra GD" pitchFamily="34" charset="0"/>
              </a:rPr>
              <a:t>Define Activities</a:t>
            </a:r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2" y="1438275"/>
            <a:ext cx="6624637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8950" y="3644900"/>
            <a:ext cx="66040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2. </a:t>
            </a:r>
            <a:r>
              <a:rPr lang="en-US" altLang="en-US" b="1">
                <a:solidFill>
                  <a:schemeClr val="dk1"/>
                </a:solidFill>
                <a:latin typeface="Maiandra GD" pitchFamily="34" charset="0"/>
              </a:rPr>
              <a:t>Sequence Activities</a:t>
            </a:r>
          </a:p>
        </p:txBody>
      </p:sp>
      <p:sp>
        <p:nvSpPr>
          <p:cNvPr id="1048593" name="Content Placeholder 1048592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2" y="1412875"/>
            <a:ext cx="6624637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algn="l"/>
            <a:r>
              <a:rPr lang="en-US" altLang="en-US" b="1">
                <a:solidFill>
                  <a:srgbClr val="FC5F10"/>
                </a:solidFill>
                <a:latin typeface="Snap ITC" pitchFamily="82" charset="0"/>
              </a:rPr>
              <a:t>3. </a:t>
            </a:r>
            <a:r>
              <a:rPr lang="en-US" altLang="en-US" b="1">
                <a:solidFill>
                  <a:schemeClr val="dk1"/>
                </a:solidFill>
                <a:latin typeface="Maiandra GD" pitchFamily="34" charset="0"/>
              </a:rPr>
              <a:t>Estimate Activity Resources</a:t>
            </a:r>
          </a:p>
        </p:txBody>
      </p:sp>
      <p:sp>
        <p:nvSpPr>
          <p:cNvPr id="1048595" name="Content Placeholder 1048594"/>
          <p:cNvSpPr>
            <a:spLocks noGrp="1"/>
          </p:cNvSpPr>
          <p:nvPr>
            <p:ph idx="1"/>
          </p:nvPr>
        </p:nvSpPr>
        <p:spPr>
          <a:xfrm>
            <a:off x="395287" y="1268412"/>
            <a:ext cx="6840537" cy="5400675"/>
          </a:xfrm>
          <a:prstGeom prst="rect">
            <a:avLst/>
          </a:prstGeom>
          <a:noFill/>
          <a:ln w="9525" cap="flat" cmpd="sng">
            <a:solidFill>
              <a:srgbClr val="FE66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endParaRPr lang="en-US" altLang="en-US" sz="2800">
              <a:latin typeface="Maiandra GD" pitchFamily="34" charset="0"/>
            </a:endParaRP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6553200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639</Words>
  <Application>Microsoft Office PowerPoint</Application>
  <PresentationFormat>On-screen Show (4:3)</PresentationFormat>
  <Paragraphs>116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Maiandra GD</vt:lpstr>
      <vt:lpstr>Snap ITC</vt:lpstr>
      <vt:lpstr>Tempus Sans ITC</vt:lpstr>
      <vt:lpstr>Office 主题</vt:lpstr>
      <vt:lpstr>PowerPoint Presentation</vt:lpstr>
      <vt:lpstr>Chapter 1  Activity Planning</vt:lpstr>
      <vt:lpstr>Introduction  ?</vt:lpstr>
      <vt:lpstr>Objectives of Activity Planning  </vt:lpstr>
      <vt:lpstr>When to Plan ?</vt:lpstr>
      <vt:lpstr>Project time management</vt:lpstr>
      <vt:lpstr>1. Define Activities</vt:lpstr>
      <vt:lpstr>2. Sequence Activities</vt:lpstr>
      <vt:lpstr>3. Estimate Activity Resources</vt:lpstr>
      <vt:lpstr>4. Estimate Activity Duration</vt:lpstr>
      <vt:lpstr>5. Develop Schedule</vt:lpstr>
      <vt:lpstr>6. Control Schedule</vt:lpstr>
      <vt:lpstr>Projects and Activities   </vt:lpstr>
      <vt:lpstr>Identifying Activities</vt:lpstr>
      <vt:lpstr>1. Activity Based approach  </vt:lpstr>
      <vt:lpstr>PowerPoint Presentation</vt:lpstr>
      <vt:lpstr>2. Product based approach</vt:lpstr>
      <vt:lpstr>3. Hybrid approach</vt:lpstr>
      <vt:lpstr>Sequencing and Scheduling  Activities   </vt:lpstr>
      <vt:lpstr>PowerPoint Presentation</vt:lpstr>
      <vt:lpstr>Network Planning models</vt:lpstr>
      <vt:lpstr>PowerPoint Presentation</vt:lpstr>
      <vt:lpstr>Formulating a network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time duration </vt:lpstr>
      <vt:lpstr>1. Forward pass</vt:lpstr>
      <vt:lpstr>PowerPoint Presentation</vt:lpstr>
      <vt:lpstr>PowerPoint Presentation</vt:lpstr>
      <vt:lpstr>2. Backward pass </vt:lpstr>
      <vt:lpstr>PowerPoint Presentation</vt:lpstr>
      <vt:lpstr>Identifying criticaI path</vt:lpstr>
      <vt:lpstr>Activity Float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Floral Background</dc:title>
  <dc:creator>www.powerpointstyles.com</dc:creator>
  <cp:lastModifiedBy>Skumar</cp:lastModifiedBy>
  <cp:revision>11</cp:revision>
  <dcterms:created xsi:type="dcterms:W3CDTF">2009-03-22T22:53:24Z</dcterms:created>
  <dcterms:modified xsi:type="dcterms:W3CDTF">2020-06-15T17:55:26Z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